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260" autoAdjust="0"/>
  </p:normalViewPr>
  <p:slideViewPr>
    <p:cSldViewPr snapToGrid="0" snapToObjects="1">
      <p:cViewPr>
        <p:scale>
          <a:sx n="44" d="100"/>
          <a:sy n="44" d="100"/>
        </p:scale>
        <p:origin x="-2554" y="-9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A4041-5FB5-8B4D-868A-152F3F913B6E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780F7-D0ED-5D48-8265-E0A18FBF9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0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780F7-D0ED-5D48-8265-E0A18FBF93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5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3A8-37B7-604D-8535-E688D6F95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73D-9CFD-3346-8716-51ECFEA8CB5C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73D-9CFD-3346-8716-51ECFEA8CB5C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3A8-37B7-604D-8535-E688D6F95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73D-9CFD-3346-8716-51ECFEA8CB5C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3A8-37B7-604D-8535-E688D6F95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A91C873D-9CFD-3346-8716-51ECFEA8CB5C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3A8-37B7-604D-8535-E688D6F95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91C873D-9CFD-3346-8716-51ECFEA8CB5C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3A8-37B7-604D-8535-E688D6F95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91C873D-9CFD-3346-8716-51ECFEA8CB5C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3A8-37B7-604D-8535-E688D6F95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73D-9CFD-3346-8716-51ECFEA8CB5C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3A8-37B7-604D-8535-E688D6F95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73D-9CFD-3346-8716-51ECFEA8CB5C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3A8-37B7-604D-8535-E688D6F95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73D-9CFD-3346-8716-51ECFEA8CB5C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3A8-37B7-604D-8535-E688D6F95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73D-9CFD-3346-8716-51ECFEA8CB5C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3A8-37B7-604D-8535-E688D6F95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73D-9CFD-3346-8716-51ECFEA8CB5C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3A8-37B7-604D-8535-E688D6F95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73D-9CFD-3346-8716-51ECFEA8CB5C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3A8-37B7-604D-8535-E688D6F95DD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73D-9CFD-3346-8716-51ECFEA8CB5C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3A8-37B7-604D-8535-E688D6F95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73D-9CFD-3346-8716-51ECFEA8CB5C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3A8-37B7-604D-8535-E688D6F95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73D-9CFD-3346-8716-51ECFEA8CB5C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3A8-37B7-604D-8535-E688D6F95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73D-9CFD-3346-8716-51ECFEA8CB5C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3A8-37B7-604D-8535-E688D6F95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91C873D-9CFD-3346-8716-51ECFEA8CB5C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B203A8-37B7-604D-8535-E688D6F95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pancf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ancf.com/" TargetMode="External"/><Relationship Id="rId2" Type="http://schemas.openxmlformats.org/officeDocument/2006/relationships/hyperlink" Target="http://cpancf.com/articles_files/insomniabasicguide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cpancf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pancf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ancf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cpancf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ancf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ancf.com/" TargetMode="External"/><Relationship Id="rId2" Type="http://schemas.openxmlformats.org/officeDocument/2006/relationships/hyperlink" Target="http://cpancf.com/articles_files/CopingwithEconomicStress.as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ancf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pancf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pancf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ancf.com/" TargetMode="External"/><Relationship Id="rId2" Type="http://schemas.openxmlformats.org/officeDocument/2006/relationships/hyperlink" Target="http://cpancf.com/articles_files/insomniabasicguide.asp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pancf.com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pancf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ancf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862644"/>
            <a:ext cx="6762749" cy="1449236"/>
          </a:xfrm>
        </p:spPr>
        <p:txBody>
          <a:bodyPr/>
          <a:lstStyle/>
          <a:p>
            <a:r>
              <a:rPr lang="en-US" dirty="0" smtClean="0"/>
              <a:t>Managing Your Stress and Worry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2553418"/>
            <a:ext cx="7129731" cy="3381555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Colleen M. Cummings, Ph.D</a:t>
            </a:r>
            <a:r>
              <a:rPr lang="en-US" b="1" dirty="0" smtClean="0"/>
              <a:t>.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Psychology Associates of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 Central Florida</a:t>
            </a:r>
          </a:p>
          <a:p>
            <a:r>
              <a:rPr lang="en-US" dirty="0" smtClean="0"/>
              <a:t>Gainesville – Ocala </a:t>
            </a:r>
          </a:p>
          <a:p>
            <a:r>
              <a:rPr lang="en-US" dirty="0" smtClean="0"/>
              <a:t>(352) 33-2888</a:t>
            </a:r>
          </a:p>
          <a:p>
            <a:r>
              <a:rPr lang="en-US" sz="2800" dirty="0" smtClean="0">
                <a:hlinkClick r:id="rId2"/>
              </a:rPr>
              <a:t>www.CPANCF.COM</a:t>
            </a:r>
            <a:r>
              <a:rPr lang="en-US" sz="2800" dirty="0" smtClean="0"/>
              <a:t>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Presented October 20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smtClean="0"/>
              <a:t>2013</a:t>
            </a:r>
          </a:p>
          <a:p>
            <a:endParaRPr lang="en-US" dirty="0"/>
          </a:p>
          <a:p>
            <a:r>
              <a:rPr lang="en-US" dirty="0" smtClean="0"/>
              <a:t>All rights reserved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39" y="3962400"/>
            <a:ext cx="3533218" cy="2316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784412"/>
            <a:ext cx="7583487" cy="1044388"/>
          </a:xfrm>
        </p:spPr>
        <p:txBody>
          <a:bodyPr/>
          <a:lstStyle/>
          <a:p>
            <a:r>
              <a:rPr lang="en-US" dirty="0" smtClean="0"/>
              <a:t>Tip # 5: Don’t take your worries to bed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470745"/>
          </a:xfrm>
        </p:spPr>
        <p:txBody>
          <a:bodyPr>
            <a:normAutofit/>
          </a:bodyPr>
          <a:lstStyle/>
          <a:p>
            <a:r>
              <a:rPr lang="en-US" dirty="0" smtClean="0"/>
              <a:t>Worrying is related to </a:t>
            </a:r>
            <a:r>
              <a:rPr lang="en-US" dirty="0" smtClean="0">
                <a:hlinkClick r:id="rId2"/>
              </a:rPr>
              <a:t>initial insomnia</a:t>
            </a:r>
            <a:r>
              <a:rPr lang="en-US" dirty="0" smtClean="0"/>
              <a:t>, middle insomnia, and early morning awakening</a:t>
            </a:r>
          </a:p>
          <a:p>
            <a:r>
              <a:rPr lang="en-US" dirty="0" smtClean="0"/>
              <a:t>But, we are not at our best to problem-solve at night</a:t>
            </a:r>
          </a:p>
          <a:p>
            <a:r>
              <a:rPr lang="en-US" dirty="0" smtClean="0"/>
              <a:t>Set aside 10 minutes of Worry Time to go over your worries of the day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 smtClean="0"/>
              <a:t>From Perlis, </a:t>
            </a:r>
            <a:r>
              <a:rPr lang="en-US" sz="1800" i="1" dirty="0" err="1" smtClean="0"/>
              <a:t>Jungquist</a:t>
            </a:r>
            <a:r>
              <a:rPr lang="en-US" sz="1800" i="1" dirty="0" smtClean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 smtClean="0"/>
              <a:t>Smith, &amp; Posner (2008)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i="1" dirty="0"/>
          </a:p>
          <a:p>
            <a:pPr lvl="0" algn="ctr">
              <a:buNone/>
            </a:pPr>
            <a:r>
              <a:rPr lang="en-US" sz="1700" i="1" dirty="0">
                <a:solidFill>
                  <a:prstClr val="white"/>
                </a:solidFill>
                <a:hlinkClick r:id="rId3"/>
              </a:rPr>
              <a:t>www.CPANCF.COM</a:t>
            </a:r>
            <a:r>
              <a:rPr lang="en-US" sz="1700" i="1" dirty="0">
                <a:solidFill>
                  <a:prstClr val="white"/>
                </a:solidFill>
              </a:rPr>
              <a:t>  </a:t>
            </a:r>
            <a:r>
              <a:rPr lang="en-US" sz="17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Psychology Associates of North Central Florida  </a:t>
            </a:r>
            <a:r>
              <a:rPr lang="en-US" sz="1700" i="1" dirty="0">
                <a:solidFill>
                  <a:prstClr val="white"/>
                </a:solidFill>
              </a:rPr>
              <a:t>(352) 336-2888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174" y="3985404"/>
            <a:ext cx="3950897" cy="1431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 6 Actively Problem-Solve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Try to notice your mindless or purposeless worrying and save it for problem-solving later</a:t>
            </a:r>
          </a:p>
          <a:p>
            <a:r>
              <a:rPr lang="en-US" dirty="0" smtClean="0"/>
              <a:t>Follow our steps: </a:t>
            </a:r>
          </a:p>
          <a:p>
            <a:pPr lvl="1"/>
            <a:r>
              <a:rPr lang="en-US" dirty="0" smtClean="0"/>
              <a:t>Identify the problem</a:t>
            </a:r>
          </a:p>
          <a:p>
            <a:pPr lvl="1"/>
            <a:r>
              <a:rPr lang="en-US" dirty="0" smtClean="0"/>
              <a:t>Consider possible solutions</a:t>
            </a:r>
          </a:p>
          <a:p>
            <a:pPr lvl="1"/>
            <a:r>
              <a:rPr lang="en-US" dirty="0" smtClean="0"/>
              <a:t>Evaluate alternatives</a:t>
            </a:r>
          </a:p>
          <a:p>
            <a:pPr lvl="1"/>
            <a:r>
              <a:rPr lang="en-US" dirty="0" smtClean="0"/>
              <a:t>Choose one</a:t>
            </a:r>
          </a:p>
          <a:p>
            <a:pPr lvl="1"/>
            <a:r>
              <a:rPr lang="en-US" dirty="0" smtClean="0"/>
              <a:t>Later, reflect on your decision</a:t>
            </a:r>
          </a:p>
          <a:p>
            <a:pPr lvl="1"/>
            <a:endParaRPr lang="en-US" dirty="0"/>
          </a:p>
          <a:p>
            <a:pPr lvl="0" algn="ctr">
              <a:buNone/>
            </a:pPr>
            <a:r>
              <a:rPr lang="en-US" sz="1700" i="1" dirty="0">
                <a:solidFill>
                  <a:prstClr val="white"/>
                </a:solidFill>
                <a:hlinkClick r:id="rId2"/>
              </a:rPr>
              <a:t>www.CPANCF.COM</a:t>
            </a:r>
            <a:r>
              <a:rPr lang="en-US" sz="1700" i="1" dirty="0">
                <a:solidFill>
                  <a:prstClr val="white"/>
                </a:solidFill>
              </a:rPr>
              <a:t>  </a:t>
            </a:r>
            <a:r>
              <a:rPr lang="en-US" sz="17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Psychology Associates of North Central Florida  </a:t>
            </a:r>
            <a:r>
              <a:rPr lang="en-US" sz="1700" i="1" dirty="0">
                <a:solidFill>
                  <a:prstClr val="white"/>
                </a:solidFill>
              </a:rPr>
              <a:t>(352) 336-2888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395" y="2930767"/>
            <a:ext cx="2446555" cy="2250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 7 Be in the present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9463" y="1828799"/>
            <a:ext cx="7583487" cy="44684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 was the last time you allowed yourself to be in the now?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0" algn="ctr">
              <a:buNone/>
            </a:pPr>
            <a:r>
              <a:rPr lang="en-US" sz="1700" i="1" dirty="0">
                <a:solidFill>
                  <a:prstClr val="white"/>
                </a:solidFill>
                <a:hlinkClick r:id="rId2"/>
              </a:rPr>
              <a:t>www.CPANCF.COM</a:t>
            </a:r>
            <a:r>
              <a:rPr lang="en-US" sz="1700" i="1" dirty="0">
                <a:solidFill>
                  <a:prstClr val="white"/>
                </a:solidFill>
              </a:rPr>
              <a:t>  </a:t>
            </a:r>
            <a:endParaRPr lang="en-US" sz="1700" i="1" dirty="0" smtClean="0">
              <a:solidFill>
                <a:prstClr val="white"/>
              </a:solidFill>
            </a:endParaRPr>
          </a:p>
          <a:p>
            <a:pPr lvl="0" algn="ctr">
              <a:buNone/>
            </a:pPr>
            <a:r>
              <a:rPr lang="en-US" sz="17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sz="17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Psychology Associates of North Central Florida  </a:t>
            </a:r>
            <a:r>
              <a:rPr lang="en-US" sz="1700" i="1" dirty="0">
                <a:solidFill>
                  <a:prstClr val="white"/>
                </a:solidFill>
              </a:rPr>
              <a:t>(352) 336-2888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672" y="2321096"/>
            <a:ext cx="4019909" cy="2941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 8 Reach out to others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Oxytocin levels are high during stressful experiences, encouraging us to seek out support </a:t>
            </a:r>
            <a:r>
              <a:rPr lang="en-US" sz="1800" b="1" i="1" dirty="0" smtClean="0"/>
              <a:t>(Heinrich et al., 2003)</a:t>
            </a:r>
          </a:p>
          <a:p>
            <a:pPr lvl="1"/>
            <a:r>
              <a:rPr lang="en-US" b="1" dirty="0" smtClean="0"/>
              <a:t>Watch out for co-rumination!</a:t>
            </a:r>
          </a:p>
          <a:p>
            <a:r>
              <a:rPr lang="en-US" b="1" dirty="0" smtClean="0"/>
              <a:t>Build a quality support network</a:t>
            </a:r>
          </a:p>
          <a:p>
            <a:r>
              <a:rPr lang="en-US" b="1" dirty="0" smtClean="0"/>
              <a:t>When to seek extra help?</a:t>
            </a:r>
          </a:p>
          <a:p>
            <a:endParaRPr lang="en-US" dirty="0" smtClean="0"/>
          </a:p>
          <a:p>
            <a:endParaRPr lang="en-US" dirty="0"/>
          </a:p>
          <a:p>
            <a:pPr lvl="0" algn="ctr">
              <a:buNone/>
            </a:pPr>
            <a:r>
              <a:rPr lang="en-US" sz="1700" i="1" dirty="0">
                <a:solidFill>
                  <a:prstClr val="white"/>
                </a:solidFill>
                <a:hlinkClick r:id="rId2"/>
              </a:rPr>
              <a:t>www.CPANCF.COM</a:t>
            </a:r>
            <a:r>
              <a:rPr lang="en-US" sz="1700" i="1" dirty="0">
                <a:solidFill>
                  <a:prstClr val="white"/>
                </a:solidFill>
              </a:rPr>
              <a:t>  </a:t>
            </a:r>
            <a:r>
              <a:rPr lang="en-US" sz="17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Psychology Associates of North Central Florida  </a:t>
            </a:r>
            <a:r>
              <a:rPr lang="en-US" sz="1700" i="1" dirty="0">
                <a:solidFill>
                  <a:prstClr val="white"/>
                </a:solidFill>
              </a:rPr>
              <a:t>(352) 336-2888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 9 Be Active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9463" y="1570008"/>
            <a:ext cx="7583487" cy="4697528"/>
          </a:xfrm>
        </p:spPr>
        <p:txBody>
          <a:bodyPr>
            <a:normAutofit/>
          </a:bodyPr>
          <a:lstStyle/>
          <a:p>
            <a:r>
              <a:rPr lang="en-US" b="1" dirty="0" smtClean="0"/>
              <a:t>Exercise has mood enhancement benefit</a:t>
            </a:r>
          </a:p>
          <a:p>
            <a:r>
              <a:rPr lang="en-US" b="1" dirty="0" smtClean="0"/>
              <a:t>Comparable short and </a:t>
            </a:r>
            <a:r>
              <a:rPr lang="en-US" b="1" dirty="0" err="1" smtClean="0"/>
              <a:t>longterm</a:t>
            </a:r>
            <a:r>
              <a:rPr lang="en-US" b="1" dirty="0" smtClean="0"/>
              <a:t> outcomes to antidepressants to individuals with depression </a:t>
            </a:r>
            <a:r>
              <a:rPr lang="en-US" sz="1800" b="1" i="1" dirty="0" smtClean="0"/>
              <a:t>(Blumenthal, 2010)</a:t>
            </a:r>
          </a:p>
          <a:p>
            <a:r>
              <a:rPr lang="en-US" b="1" dirty="0" smtClean="0"/>
              <a:t>Minimizes panic attacks</a:t>
            </a:r>
            <a:r>
              <a:rPr lang="en-US" sz="2000" b="1" dirty="0" smtClean="0"/>
              <a:t> </a:t>
            </a:r>
            <a:r>
              <a:rPr lang="en-US" sz="1800" b="1" i="1" dirty="0" smtClean="0"/>
              <a:t>(Smits &amp; Otto, 2011)</a:t>
            </a:r>
          </a:p>
          <a:p>
            <a:pPr>
              <a:buNone/>
            </a:pPr>
            <a:endParaRPr lang="en-US" sz="1800" i="1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0" algn="ctr">
              <a:buNone/>
            </a:pPr>
            <a:r>
              <a:rPr lang="en-US" sz="1700" i="1" dirty="0">
                <a:solidFill>
                  <a:prstClr val="white"/>
                </a:solidFill>
                <a:hlinkClick r:id="rId2"/>
              </a:rPr>
              <a:t>www.CPANCF.COM</a:t>
            </a:r>
            <a:r>
              <a:rPr lang="en-US" sz="1700" i="1" dirty="0">
                <a:solidFill>
                  <a:prstClr val="white"/>
                </a:solidFill>
              </a:rPr>
              <a:t>  </a:t>
            </a:r>
            <a:r>
              <a:rPr lang="en-US" sz="17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Psychology Associates of North Central Florida  </a:t>
            </a:r>
            <a:r>
              <a:rPr lang="en-US" sz="1700" i="1" dirty="0">
                <a:solidFill>
                  <a:prstClr val="white"/>
                </a:solidFill>
              </a:rPr>
              <a:t>(352) 336-2888</a:t>
            </a:r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269" y="3881888"/>
            <a:ext cx="2984740" cy="1621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 10 Practice Relaxation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9463" y="1425388"/>
            <a:ext cx="7583487" cy="4612342"/>
          </a:xfrm>
        </p:spPr>
        <p:txBody>
          <a:bodyPr>
            <a:normAutofit/>
          </a:bodyPr>
          <a:lstStyle/>
          <a:p>
            <a:r>
              <a:rPr lang="en-US" b="1" dirty="0" smtClean="0"/>
              <a:t>Notice your tension and breathing</a:t>
            </a:r>
          </a:p>
          <a:p>
            <a:r>
              <a:rPr lang="en-US" b="1" dirty="0" smtClean="0"/>
              <a:t>Deep breathing exercise</a:t>
            </a:r>
          </a:p>
          <a:p>
            <a:r>
              <a:rPr lang="en-US" b="1" dirty="0" smtClean="0"/>
              <a:t>Progressive Muscle Relaxation</a:t>
            </a:r>
          </a:p>
          <a:p>
            <a:r>
              <a:rPr lang="en-US" b="1" dirty="0" smtClean="0"/>
              <a:t>Visualization</a:t>
            </a:r>
          </a:p>
          <a:p>
            <a:endParaRPr lang="en-US" dirty="0" smtClean="0"/>
          </a:p>
          <a:p>
            <a:pPr lvl="0" algn="ctr">
              <a:buNone/>
            </a:pPr>
            <a:endParaRPr lang="en-US" sz="1700" i="1" dirty="0" smtClean="0">
              <a:solidFill>
                <a:prstClr val="white"/>
              </a:solidFill>
              <a:hlinkClick r:id="rId3"/>
            </a:endParaRPr>
          </a:p>
          <a:p>
            <a:pPr lvl="0" algn="ctr">
              <a:buNone/>
            </a:pPr>
            <a:endParaRPr lang="en-US" sz="1700" i="1" dirty="0">
              <a:solidFill>
                <a:prstClr val="white"/>
              </a:solidFill>
              <a:hlinkClick r:id="rId3"/>
            </a:endParaRPr>
          </a:p>
          <a:p>
            <a:pPr lvl="0" algn="ctr">
              <a:buNone/>
            </a:pPr>
            <a:r>
              <a:rPr lang="en-US" sz="1700" i="1" dirty="0" smtClean="0">
                <a:solidFill>
                  <a:prstClr val="white"/>
                </a:solidFill>
                <a:hlinkClick r:id="rId3"/>
              </a:rPr>
              <a:t>www.CPANCF.COM</a:t>
            </a:r>
            <a:r>
              <a:rPr lang="en-US" sz="1700" i="1" dirty="0" smtClean="0">
                <a:solidFill>
                  <a:prstClr val="white"/>
                </a:solidFill>
              </a:rPr>
              <a:t>  </a:t>
            </a:r>
            <a:r>
              <a:rPr lang="en-US" sz="17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Psychology Associates of North Central Florida  </a:t>
            </a:r>
            <a:r>
              <a:rPr lang="en-US" sz="1700" i="1" dirty="0">
                <a:solidFill>
                  <a:prstClr val="white"/>
                </a:solidFill>
              </a:rPr>
              <a:t>(352) 336-2888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746" y="3174521"/>
            <a:ext cx="3810000" cy="2018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Make a Plan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a few tools that work for you and fit them in your life</a:t>
            </a:r>
          </a:p>
          <a:p>
            <a:r>
              <a:rPr lang="en-US" dirty="0" smtClean="0"/>
              <a:t>Allow time to see an effect</a:t>
            </a:r>
          </a:p>
          <a:p>
            <a:r>
              <a:rPr lang="en-US" dirty="0" smtClean="0"/>
              <a:t>Keep trying!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848" y="3487017"/>
            <a:ext cx="2919951" cy="2936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Full </a:t>
            </a:r>
            <a:r>
              <a:rPr lang="en-US" i="1" dirty="0" err="1" smtClean="0"/>
              <a:t>Catastophe</a:t>
            </a:r>
            <a:r>
              <a:rPr lang="en-US" i="1" dirty="0" smtClean="0"/>
              <a:t> Living: Using the Wisdom of Your Body and Mind to Face Stress, Pain, and Illness </a:t>
            </a:r>
            <a:r>
              <a:rPr lang="en-US" dirty="0" smtClean="0"/>
              <a:t>by Jon </a:t>
            </a:r>
            <a:r>
              <a:rPr lang="en-US" dirty="0" err="1" smtClean="0"/>
              <a:t>Kabat-Zin</a:t>
            </a:r>
            <a:endParaRPr lang="en-US" dirty="0" smtClean="0"/>
          </a:p>
          <a:p>
            <a:r>
              <a:rPr lang="en-US" i="1" dirty="0" smtClean="0"/>
              <a:t>10 Simple Solutions to Worry: How to Calm Your Mind, Relax Your Body, and Reclaim Your Life </a:t>
            </a:r>
            <a:r>
              <a:rPr lang="en-US" dirty="0" smtClean="0"/>
              <a:t>by Kevin L. </a:t>
            </a:r>
            <a:r>
              <a:rPr lang="en-US" dirty="0" err="1" smtClean="0"/>
              <a:t>Gyoerkoe</a:t>
            </a:r>
            <a:r>
              <a:rPr lang="en-US" dirty="0" smtClean="0"/>
              <a:t> and Pamela S. </a:t>
            </a:r>
            <a:r>
              <a:rPr lang="en-US" dirty="0" err="1" smtClean="0"/>
              <a:t>Weigartz</a:t>
            </a:r>
            <a:endParaRPr lang="en-US" dirty="0" smtClean="0"/>
          </a:p>
          <a:p>
            <a:r>
              <a:rPr lang="en-US" i="1" dirty="0" smtClean="0"/>
              <a:t>The Power of Now</a:t>
            </a:r>
            <a:r>
              <a:rPr lang="en-US" dirty="0" smtClean="0"/>
              <a:t> by Eckhart </a:t>
            </a:r>
            <a:r>
              <a:rPr lang="en-US" dirty="0" err="1" smtClean="0"/>
              <a:t>Tolle</a:t>
            </a:r>
            <a:endParaRPr lang="en-US" dirty="0" smtClean="0"/>
          </a:p>
          <a:p>
            <a:r>
              <a:rPr lang="en-US" i="1" dirty="0" smtClean="0"/>
              <a:t>Mastery of Your Anxiety and Worry: Workbook </a:t>
            </a:r>
            <a:r>
              <a:rPr lang="en-US" dirty="0" smtClean="0"/>
              <a:t>by Michelle G. </a:t>
            </a:r>
            <a:r>
              <a:rPr lang="en-US" dirty="0" err="1" smtClean="0"/>
              <a:t>Craske</a:t>
            </a:r>
            <a:r>
              <a:rPr lang="en-US" dirty="0" smtClean="0"/>
              <a:t> and David H. Barlow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774940"/>
          </a:xfrm>
        </p:spPr>
        <p:txBody>
          <a:bodyPr/>
          <a:lstStyle/>
          <a:p>
            <a:r>
              <a:rPr lang="en-US" dirty="0" smtClean="0"/>
              <a:t>Stress Levels in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25389"/>
            <a:ext cx="7583487" cy="49636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Adults are living with moderate to high levels of stress</a:t>
            </a:r>
          </a:p>
          <a:p>
            <a:r>
              <a:rPr lang="en-US" dirty="0" smtClean="0"/>
              <a:t>They recognize that these levels are high but report being too busy as a barrier to making changes</a:t>
            </a:r>
          </a:p>
          <a:p>
            <a:r>
              <a:rPr lang="en-US" dirty="0" smtClean="0"/>
              <a:t>Money, work and the </a:t>
            </a:r>
            <a:r>
              <a:rPr lang="en-US" dirty="0" smtClean="0">
                <a:hlinkClick r:id="rId2"/>
              </a:rPr>
              <a:t>economy are the highest stressors</a:t>
            </a:r>
            <a:endParaRPr lang="en-US" dirty="0" smtClean="0"/>
          </a:p>
          <a:p>
            <a:r>
              <a:rPr lang="en-US" dirty="0" smtClean="0"/>
              <a:t>91% of children say they can tell when their parents are stressed</a:t>
            </a:r>
          </a:p>
          <a:p>
            <a:r>
              <a:rPr lang="en-US" dirty="0" smtClean="0"/>
              <a:t>Women report higher levels of stress than men, particularly married women</a:t>
            </a:r>
          </a:p>
          <a:p>
            <a:pPr algn="ctr">
              <a:buNone/>
            </a:pPr>
            <a:r>
              <a:rPr lang="en-US" sz="1800" i="1" dirty="0" smtClean="0"/>
              <a:t>*from the Stress in America Survey (2010)</a:t>
            </a:r>
          </a:p>
          <a:p>
            <a:pPr algn="ctr">
              <a:buNone/>
            </a:pPr>
            <a:r>
              <a:rPr lang="en-US" sz="1800" i="1" dirty="0" smtClean="0">
                <a:hlinkClick r:id="rId3"/>
              </a:rPr>
              <a:t>www.CPANCF.COM</a:t>
            </a:r>
            <a:r>
              <a:rPr lang="en-US" sz="1800" i="1" dirty="0" smtClean="0"/>
              <a:t>  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Psychology Associates of North Central Florida  </a:t>
            </a:r>
            <a:r>
              <a:rPr lang="en-US" sz="1800" i="1" dirty="0" smtClean="0"/>
              <a:t>(352) 336-2888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32317"/>
            <a:ext cx="7583487" cy="453491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40% of adults report overeating due to stress</a:t>
            </a:r>
          </a:p>
          <a:p>
            <a:r>
              <a:rPr lang="en-US" b="1" dirty="0" smtClean="0"/>
              <a:t>30% report skipping a meal due to stress</a:t>
            </a:r>
          </a:p>
          <a:p>
            <a:r>
              <a:rPr lang="en-US" b="1" dirty="0" smtClean="0"/>
              <a:t>4 in 10 report lying awake at night at least once per month</a:t>
            </a:r>
          </a:p>
          <a:p>
            <a:r>
              <a:rPr lang="en-US" b="1" dirty="0" smtClean="0"/>
              <a:t>Most common symptoms of stress include:</a:t>
            </a:r>
          </a:p>
          <a:p>
            <a:pPr lvl="1"/>
            <a:r>
              <a:rPr lang="en-US" b="1" dirty="0" smtClean="0"/>
              <a:t>Irritability </a:t>
            </a:r>
          </a:p>
          <a:p>
            <a:pPr lvl="1"/>
            <a:r>
              <a:rPr lang="en-US" b="1" dirty="0" smtClean="0"/>
              <a:t>Fatigue </a:t>
            </a:r>
          </a:p>
          <a:p>
            <a:pPr lvl="1"/>
            <a:r>
              <a:rPr lang="en-US" b="1" dirty="0" smtClean="0"/>
              <a:t>Lack of motivation</a:t>
            </a:r>
          </a:p>
          <a:p>
            <a:pPr lvl="1" algn="ctr">
              <a:buNone/>
            </a:pPr>
            <a:endParaRPr lang="en-US" sz="1800" b="1" i="1" dirty="0" smtClean="0"/>
          </a:p>
          <a:p>
            <a:pPr lvl="1" algn="ctr">
              <a:buNone/>
            </a:pPr>
            <a:r>
              <a:rPr lang="en-US" sz="1800" b="1" i="1" dirty="0" smtClean="0"/>
              <a:t>*from the Stress in America Survey (2010)</a:t>
            </a:r>
          </a:p>
          <a:p>
            <a:pPr lvl="1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Psychology Associates of North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Florida </a:t>
            </a:r>
            <a:r>
              <a:rPr lang="en-US" sz="2000" i="1" dirty="0" smtClean="0">
                <a:hlinkClick r:id="rId2"/>
              </a:rPr>
              <a:t>www.CPANCF.COM</a:t>
            </a:r>
            <a:r>
              <a:rPr lang="en-US" sz="2000" i="1" dirty="0" smtClean="0"/>
              <a:t>  </a:t>
            </a:r>
            <a:r>
              <a:rPr lang="en-US" sz="2000" i="1" dirty="0"/>
              <a:t>(352) 336-2888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about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799"/>
            <a:ext cx="7583487" cy="456027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Stress is the same for everyone</a:t>
            </a:r>
          </a:p>
          <a:p>
            <a:r>
              <a:rPr lang="en-US" dirty="0" smtClean="0"/>
              <a:t>Stress is always bad for you</a:t>
            </a:r>
          </a:p>
          <a:p>
            <a:r>
              <a:rPr lang="en-US" dirty="0" smtClean="0"/>
              <a:t>Stress is everywhere, so you can’t do anything about it</a:t>
            </a:r>
          </a:p>
          <a:p>
            <a:r>
              <a:rPr lang="en-US" dirty="0" smtClean="0"/>
              <a:t>The most popular or “hyped” techniques are the best ones</a:t>
            </a:r>
          </a:p>
          <a:p>
            <a:r>
              <a:rPr lang="en-US" dirty="0" smtClean="0"/>
              <a:t>No symptoms means you have no stress</a:t>
            </a:r>
          </a:p>
          <a:p>
            <a:r>
              <a:rPr lang="en-US" dirty="0" smtClean="0"/>
              <a:t>Only major symptoms of stress are problematic</a:t>
            </a:r>
          </a:p>
          <a:p>
            <a:pPr>
              <a:buNone/>
            </a:pPr>
            <a:r>
              <a:rPr lang="en-US" sz="1800" i="1" dirty="0" smtClean="0"/>
              <a:t>*from Miller and Smith, The Stress Solution</a:t>
            </a:r>
          </a:p>
          <a:p>
            <a:pPr lvl="0" algn="ctr">
              <a:buNone/>
            </a:pPr>
            <a:r>
              <a:rPr lang="en-US" sz="1800" i="1" dirty="0">
                <a:solidFill>
                  <a:prstClr val="white"/>
                </a:solidFill>
                <a:hlinkClick r:id="rId2"/>
              </a:rPr>
              <a:t>www.CPANCF.COM</a:t>
            </a:r>
            <a:r>
              <a:rPr lang="en-US" sz="1800" i="1" dirty="0">
                <a:solidFill>
                  <a:prstClr val="white"/>
                </a:solidFill>
              </a:rPr>
              <a:t>  </a:t>
            </a:r>
            <a:r>
              <a:rPr lang="en-US" sz="1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Psychology Associates of North Central Florida  </a:t>
            </a:r>
            <a:r>
              <a:rPr lang="en-US" sz="1800" i="1" dirty="0">
                <a:solidFill>
                  <a:prstClr val="white"/>
                </a:solidFill>
              </a:rPr>
              <a:t>(352) 336-2888</a:t>
            </a:r>
          </a:p>
          <a:p>
            <a:pPr>
              <a:buNone/>
            </a:pPr>
            <a:endParaRPr lang="en-US" sz="1800" i="1" dirty="0"/>
          </a:p>
          <a:p>
            <a:pPr>
              <a:buNone/>
            </a:pPr>
            <a:endParaRPr lang="en-US" sz="1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530" y="381000"/>
            <a:ext cx="2223607" cy="2223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Stress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25387"/>
            <a:ext cx="7583487" cy="499266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2400" i="1" dirty="0" smtClean="0">
              <a:hlinkClick r:id="rId2"/>
            </a:endParaRPr>
          </a:p>
          <a:p>
            <a:pPr marL="0" indent="0">
              <a:buNone/>
            </a:pPr>
            <a:endParaRPr lang="en-US" sz="2400" i="1" dirty="0">
              <a:hlinkClick r:id="rId2"/>
            </a:endParaRPr>
          </a:p>
          <a:p>
            <a:pPr marL="0" indent="0">
              <a:buNone/>
            </a:pPr>
            <a:endParaRPr lang="en-US" sz="2400" i="1" dirty="0" smtClean="0">
              <a:hlinkClick r:id="rId2"/>
            </a:endParaRPr>
          </a:p>
          <a:p>
            <a:pPr marL="0" indent="0">
              <a:buNone/>
            </a:pPr>
            <a:endParaRPr lang="en-US" sz="2400" i="1" dirty="0">
              <a:hlinkClick r:id="rId2"/>
            </a:endParaRPr>
          </a:p>
          <a:p>
            <a:pPr marL="0" indent="0">
              <a:buNone/>
            </a:pPr>
            <a:endParaRPr lang="en-US" sz="2400" i="1" dirty="0" smtClean="0">
              <a:hlinkClick r:id="rId2"/>
            </a:endParaRPr>
          </a:p>
          <a:p>
            <a:pPr marL="0" indent="0">
              <a:buNone/>
            </a:pPr>
            <a:endParaRPr lang="en-US" sz="2400" i="1" dirty="0">
              <a:hlinkClick r:id="rId2"/>
            </a:endParaRPr>
          </a:p>
          <a:p>
            <a:pPr marL="0" indent="0">
              <a:buNone/>
            </a:pPr>
            <a:endParaRPr lang="en-US" sz="2400" i="1" dirty="0" smtClean="0">
              <a:hlinkClick r:id="rId2"/>
            </a:endParaRPr>
          </a:p>
          <a:p>
            <a:pPr marL="0" indent="0">
              <a:buNone/>
            </a:pPr>
            <a:endParaRPr lang="en-US" sz="2400" i="1" dirty="0" smtClean="0">
              <a:hlinkClick r:id="rId2"/>
            </a:endParaRPr>
          </a:p>
          <a:p>
            <a:pPr marL="0" indent="0">
              <a:buNone/>
            </a:pPr>
            <a:endParaRPr lang="en-US" sz="2400" i="1" dirty="0">
              <a:hlinkClick r:id="rId2"/>
            </a:endParaRPr>
          </a:p>
          <a:p>
            <a:pPr marL="0" indent="0"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Psychology Associates of North Central Florida  </a:t>
            </a:r>
          </a:p>
          <a:p>
            <a:pPr marL="0" indent="0">
              <a:buNone/>
            </a:pPr>
            <a:r>
              <a:rPr lang="en-US" sz="2400" i="1" dirty="0" smtClean="0"/>
              <a:t>(</a:t>
            </a:r>
            <a:r>
              <a:rPr lang="en-US" sz="2400" i="1" dirty="0"/>
              <a:t>352) </a:t>
            </a:r>
            <a:r>
              <a:rPr lang="en-US" sz="2400" i="1" dirty="0" smtClean="0"/>
              <a:t>336-2888                                             </a:t>
            </a:r>
            <a:r>
              <a:rPr lang="en-US" sz="2400" i="1" dirty="0" smtClean="0">
                <a:hlinkClick r:id="rId2"/>
              </a:rPr>
              <a:t>www.CPANCF.COM</a:t>
            </a:r>
            <a:r>
              <a:rPr lang="en-US" sz="2400" i="1" dirty="0" smtClean="0"/>
              <a:t> </a:t>
            </a:r>
            <a:endParaRPr lang="en-US" sz="2400" i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921" y="1592412"/>
            <a:ext cx="5293255" cy="3617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 1 Self-Care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79462" y="1538684"/>
            <a:ext cx="3657600" cy="477585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Set yourself up for success by:</a:t>
            </a:r>
          </a:p>
          <a:p>
            <a:pPr lvl="1"/>
            <a:r>
              <a:rPr lang="en-US" sz="2800" dirty="0" smtClean="0">
                <a:hlinkClick r:id="rId2"/>
              </a:rPr>
              <a:t>Getting enough sleep</a:t>
            </a:r>
            <a:endParaRPr lang="en-US" sz="2800" dirty="0" smtClean="0"/>
          </a:p>
          <a:p>
            <a:pPr lvl="1"/>
            <a:r>
              <a:rPr lang="en-US" sz="2800" dirty="0" smtClean="0"/>
              <a:t>Eating well</a:t>
            </a:r>
          </a:p>
          <a:p>
            <a:pPr lvl="1"/>
            <a:r>
              <a:rPr lang="en-US" sz="2800" dirty="0" smtClean="0"/>
              <a:t>Exercising</a:t>
            </a:r>
          </a:p>
          <a:p>
            <a:pPr lvl="1"/>
            <a:r>
              <a:rPr lang="en-US" sz="2800" dirty="0" smtClean="0"/>
              <a:t>Avoiding bad habits</a:t>
            </a:r>
          </a:p>
          <a:p>
            <a:pPr lvl="0" algn="ctr">
              <a:buNone/>
            </a:pPr>
            <a:endParaRPr lang="en-US" sz="1700" i="1" dirty="0" smtClean="0">
              <a:solidFill>
                <a:prstClr val="white"/>
              </a:solidFill>
              <a:hlinkClick r:id="rId3"/>
            </a:endParaRPr>
          </a:p>
          <a:p>
            <a:pPr lvl="0" algn="ctr">
              <a:buNone/>
            </a:pPr>
            <a:r>
              <a:rPr lang="en-US" sz="1700" i="1" dirty="0" smtClean="0">
                <a:solidFill>
                  <a:prstClr val="white"/>
                </a:solidFill>
                <a:hlinkClick r:id="rId3"/>
              </a:rPr>
              <a:t>www.CPANCF.COM</a:t>
            </a:r>
            <a:r>
              <a:rPr lang="en-US" sz="1700" i="1" dirty="0" smtClean="0">
                <a:solidFill>
                  <a:prstClr val="white"/>
                </a:solidFill>
              </a:rPr>
              <a:t>  </a:t>
            </a:r>
          </a:p>
          <a:p>
            <a:pPr lvl="0" algn="ctr">
              <a:buNone/>
            </a:pPr>
            <a:r>
              <a:rPr lang="en-US" sz="17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sz="17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Psychology Associates of North Central Florida  </a:t>
            </a:r>
            <a:r>
              <a:rPr lang="en-US" sz="1700" i="1" dirty="0">
                <a:solidFill>
                  <a:prstClr val="white"/>
                </a:solidFill>
              </a:rPr>
              <a:t>(352) 336-2888</a:t>
            </a:r>
          </a:p>
          <a:p>
            <a:pPr lvl="1"/>
            <a:endParaRPr lang="en-US" dirty="0" smtClean="0"/>
          </a:p>
        </p:txBody>
      </p:sp>
      <p:pic>
        <p:nvPicPr>
          <p:cNvPr id="7" name="Content Placeholder 6" descr="2013-07-19 14.25.37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27228" b="-27228"/>
          <a:stretch>
            <a:fillRect/>
          </a:stretch>
        </p:blipFill>
        <p:spPr>
          <a:xfrm>
            <a:off x="4437062" y="1538684"/>
            <a:ext cx="4374783" cy="5046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 2 Know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Know your individual experience with stress</a:t>
            </a:r>
          </a:p>
          <a:p>
            <a:pPr lvl="1"/>
            <a:r>
              <a:rPr lang="en-US" sz="2800" dirty="0" smtClean="0"/>
              <a:t>How do you experience stress?</a:t>
            </a:r>
          </a:p>
          <a:p>
            <a:pPr lvl="1"/>
            <a:r>
              <a:rPr lang="en-US" sz="2800" dirty="0" smtClean="0"/>
              <a:t>What are your triggers?</a:t>
            </a:r>
          </a:p>
          <a:p>
            <a:pPr lvl="1"/>
            <a:r>
              <a:rPr lang="en-US" sz="2800" dirty="0" smtClean="0"/>
              <a:t>How are you handling it now</a:t>
            </a:r>
            <a:r>
              <a:rPr lang="en-US" dirty="0" smtClean="0"/>
              <a:t>?</a:t>
            </a:r>
          </a:p>
          <a:p>
            <a:pPr lvl="1"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1800" i="1" dirty="0">
                <a:solidFill>
                  <a:prstClr val="white"/>
                </a:solidFill>
                <a:hlinkClick r:id="rId2"/>
              </a:rPr>
              <a:t>www.CPANCF.COM</a:t>
            </a:r>
            <a:r>
              <a:rPr lang="en-US" sz="1800" i="1" dirty="0">
                <a:solidFill>
                  <a:prstClr val="white"/>
                </a:solidFill>
              </a:rPr>
              <a:t>  </a:t>
            </a:r>
            <a:r>
              <a:rPr lang="en-US" sz="1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Psychology Associates of North Central Florida  </a:t>
            </a:r>
            <a:r>
              <a:rPr lang="en-US" sz="1800" i="1" dirty="0">
                <a:solidFill>
                  <a:prstClr val="white"/>
                </a:solidFill>
              </a:rPr>
              <a:t>(352) 336-2888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541" y="1828800"/>
            <a:ext cx="3906174" cy="3094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784412"/>
            <a:ext cx="7583487" cy="1044388"/>
          </a:xfrm>
        </p:spPr>
        <p:txBody>
          <a:bodyPr/>
          <a:lstStyle/>
          <a:p>
            <a:r>
              <a:rPr lang="en-US" dirty="0" smtClean="0"/>
              <a:t>Tip # 3. Recognize your anxious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090615"/>
            <a:ext cx="7583487" cy="42089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we worry we tend to: </a:t>
            </a:r>
          </a:p>
          <a:p>
            <a:pPr lvl="1"/>
            <a:r>
              <a:rPr lang="en-US" sz="2400" dirty="0" smtClean="0"/>
              <a:t>Focus on the future</a:t>
            </a:r>
          </a:p>
          <a:p>
            <a:pPr lvl="1"/>
            <a:r>
              <a:rPr lang="en-US" sz="2400" dirty="0" smtClean="0"/>
              <a:t>Focus on the past</a:t>
            </a:r>
          </a:p>
          <a:p>
            <a:pPr lvl="1"/>
            <a:r>
              <a:rPr lang="en-US" sz="2400" dirty="0" smtClean="0"/>
              <a:t>Assume the worst outcomes</a:t>
            </a:r>
          </a:p>
          <a:p>
            <a:pPr lvl="1"/>
            <a:r>
              <a:rPr lang="en-US" sz="2400" dirty="0" smtClean="0"/>
              <a:t>Feel incompetent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0" algn="ctr">
              <a:buNone/>
            </a:pPr>
            <a:r>
              <a:rPr lang="en-US" sz="1700" i="1" dirty="0">
                <a:solidFill>
                  <a:prstClr val="white"/>
                </a:solidFill>
                <a:hlinkClick r:id="rId2"/>
              </a:rPr>
              <a:t>www.CPANCF.COM</a:t>
            </a:r>
            <a:r>
              <a:rPr lang="en-US" sz="1700" i="1" dirty="0">
                <a:solidFill>
                  <a:prstClr val="white"/>
                </a:solidFill>
              </a:rPr>
              <a:t> </a:t>
            </a:r>
            <a:endParaRPr lang="en-US" sz="1700" i="1" dirty="0" smtClean="0">
              <a:solidFill>
                <a:prstClr val="white"/>
              </a:solidFill>
            </a:endParaRPr>
          </a:p>
          <a:p>
            <a:pPr lvl="0" algn="ctr">
              <a:buNone/>
            </a:pPr>
            <a:r>
              <a:rPr lang="en-US" sz="1700" i="1" dirty="0" smtClean="0">
                <a:solidFill>
                  <a:prstClr val="white"/>
                </a:solidFill>
              </a:rPr>
              <a:t> </a:t>
            </a:r>
            <a:r>
              <a:rPr lang="en-US" sz="17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Psychology Associates of North Central Florida  </a:t>
            </a:r>
            <a:r>
              <a:rPr lang="en-US" sz="1700" i="1" dirty="0">
                <a:solidFill>
                  <a:prstClr val="white"/>
                </a:solidFill>
              </a:rPr>
              <a:t>(352) 336-2888</a:t>
            </a:r>
          </a:p>
          <a:p>
            <a:pPr lvl="1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77" y="2364154"/>
            <a:ext cx="2735873" cy="2735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 4 But don’t give in to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Try not to engage with the thought</a:t>
            </a:r>
          </a:p>
          <a:p>
            <a:r>
              <a:rPr lang="en-US" dirty="0" smtClean="0"/>
              <a:t>But also don’t exert a lot of effort pushing it aside</a:t>
            </a:r>
          </a:p>
          <a:p>
            <a:r>
              <a:rPr lang="en-US" dirty="0" smtClean="0"/>
              <a:t>Notice it</a:t>
            </a:r>
          </a:p>
          <a:p>
            <a:r>
              <a:rPr lang="en-US" dirty="0" smtClean="0"/>
              <a:t>Give it a moment</a:t>
            </a:r>
          </a:p>
          <a:p>
            <a:r>
              <a:rPr lang="en-US" dirty="0" smtClean="0"/>
              <a:t>Go back to what you are doing</a:t>
            </a:r>
          </a:p>
          <a:p>
            <a:pPr marL="0" indent="0">
              <a:buNone/>
            </a:pPr>
            <a:r>
              <a:rPr lang="en-US" sz="1800" i="1" dirty="0" smtClean="0"/>
              <a:t>From Freeman, Freeman, &amp; </a:t>
            </a:r>
            <a:r>
              <a:rPr lang="en-US" sz="1800" i="1" dirty="0" err="1" smtClean="0"/>
              <a:t>Garety</a:t>
            </a:r>
            <a:r>
              <a:rPr lang="en-US" sz="1800" i="1" dirty="0" smtClean="0"/>
              <a:t> (2006)</a:t>
            </a:r>
            <a:endParaRPr lang="en-US" sz="1800" i="1" dirty="0"/>
          </a:p>
          <a:p>
            <a:pPr lvl="0" algn="ctr">
              <a:buNone/>
            </a:pPr>
            <a:r>
              <a:rPr lang="en-US" sz="1700" i="1" dirty="0">
                <a:solidFill>
                  <a:prstClr val="white"/>
                </a:solidFill>
                <a:hlinkClick r:id="rId2"/>
              </a:rPr>
              <a:t>www.CPANCF.COM</a:t>
            </a:r>
            <a:r>
              <a:rPr lang="en-US" sz="1700" i="1" dirty="0">
                <a:solidFill>
                  <a:prstClr val="white"/>
                </a:solidFill>
              </a:rPr>
              <a:t> </a:t>
            </a:r>
            <a:endParaRPr lang="en-US" sz="1700" i="1" dirty="0" smtClean="0">
              <a:solidFill>
                <a:prstClr val="white"/>
              </a:solidFill>
            </a:endParaRPr>
          </a:p>
          <a:p>
            <a:pPr lvl="0" algn="ctr">
              <a:buNone/>
            </a:pPr>
            <a:r>
              <a:rPr lang="en-US" sz="1700" i="1" dirty="0" smtClean="0">
                <a:solidFill>
                  <a:prstClr val="white"/>
                </a:solidFill>
              </a:rPr>
              <a:t> </a:t>
            </a:r>
            <a:r>
              <a:rPr lang="en-US" sz="17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Psychology Associates of North Central Florida  </a:t>
            </a:r>
            <a:r>
              <a:rPr lang="en-US" sz="1700" i="1" dirty="0">
                <a:solidFill>
                  <a:prstClr val="white"/>
                </a:solidFill>
              </a:rPr>
              <a:t>(352) 336-2888</a:t>
            </a:r>
          </a:p>
          <a:p>
            <a:pPr marL="0" indent="0">
              <a:buNone/>
            </a:pPr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306</TotalTime>
  <Words>860</Words>
  <Application>Microsoft Office PowerPoint</Application>
  <PresentationFormat>On-screen Show (4:3)</PresentationFormat>
  <Paragraphs>154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Revolution</vt:lpstr>
      <vt:lpstr>Managing Your Stress and Worry </vt:lpstr>
      <vt:lpstr>Stress Levels in the U.S.</vt:lpstr>
      <vt:lpstr>Symptoms of Stress</vt:lpstr>
      <vt:lpstr>Myths about Stress</vt:lpstr>
      <vt:lpstr>Our Stress Toolkit</vt:lpstr>
      <vt:lpstr>Tip # 1 Self-Care</vt:lpstr>
      <vt:lpstr>Tip # 2 Know Yourself</vt:lpstr>
      <vt:lpstr>Tip # 3. Recognize your anxious thoughts</vt:lpstr>
      <vt:lpstr>Tip # 4 But don’t give in to them</vt:lpstr>
      <vt:lpstr>Tip # 5: Don’t take your worries to bed</vt:lpstr>
      <vt:lpstr>Tip # 6 Actively Problem-Solve</vt:lpstr>
      <vt:lpstr>Tip # 7 Be in the present</vt:lpstr>
      <vt:lpstr>Tip # 8 Reach out to others</vt:lpstr>
      <vt:lpstr>Tip # 9 Be Active</vt:lpstr>
      <vt:lpstr>Tip # 10 Practice Relaxation</vt:lpstr>
      <vt:lpstr>Now Make a Plan </vt:lpstr>
      <vt:lpstr>Book Recommendations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Your Stress and Worry</dc:title>
  <dc:creator>Colleen Cummings</dc:creator>
  <cp:lastModifiedBy>drejb</cp:lastModifiedBy>
  <cp:revision>47</cp:revision>
  <dcterms:created xsi:type="dcterms:W3CDTF">2013-10-20T15:58:46Z</dcterms:created>
  <dcterms:modified xsi:type="dcterms:W3CDTF">2014-01-29T03:45:08Z</dcterms:modified>
</cp:coreProperties>
</file>